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5" r:id="rId2"/>
    <p:sldId id="420" r:id="rId3"/>
    <p:sldId id="457" r:id="rId4"/>
    <p:sldId id="458" r:id="rId5"/>
    <p:sldId id="471" r:id="rId6"/>
    <p:sldId id="475" r:id="rId7"/>
    <p:sldId id="421" r:id="rId8"/>
    <p:sldId id="473" r:id="rId9"/>
    <p:sldId id="474" r:id="rId10"/>
    <p:sldId id="466" r:id="rId11"/>
    <p:sldId id="467" r:id="rId12"/>
    <p:sldId id="445" r:id="rId13"/>
    <p:sldId id="476" r:id="rId14"/>
    <p:sldId id="477" r:id="rId15"/>
    <p:sldId id="478" r:id="rId16"/>
    <p:sldId id="408" r:id="rId17"/>
    <p:sldId id="461" r:id="rId18"/>
    <p:sldId id="462" r:id="rId19"/>
    <p:sldId id="463" r:id="rId20"/>
    <p:sldId id="464" r:id="rId21"/>
    <p:sldId id="465" r:id="rId22"/>
    <p:sldId id="460" r:id="rId23"/>
    <p:sldId id="468" r:id="rId24"/>
    <p:sldId id="469" r:id="rId25"/>
    <p:sldId id="459" r:id="rId26"/>
    <p:sldId id="435" r:id="rId27"/>
    <p:sldId id="442" r:id="rId28"/>
    <p:sldId id="444" r:id="rId29"/>
    <p:sldId id="446" r:id="rId30"/>
    <p:sldId id="443" r:id="rId31"/>
    <p:sldId id="447" r:id="rId32"/>
    <p:sldId id="448" r:id="rId33"/>
    <p:sldId id="449" r:id="rId34"/>
    <p:sldId id="450" r:id="rId35"/>
    <p:sldId id="451" r:id="rId36"/>
    <p:sldId id="452" r:id="rId37"/>
    <p:sldId id="453" r:id="rId38"/>
    <p:sldId id="454" r:id="rId39"/>
    <p:sldId id="45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457"/>
            <p14:sldId id="458"/>
            <p14:sldId id="471"/>
            <p14:sldId id="475"/>
            <p14:sldId id="421"/>
            <p14:sldId id="473"/>
            <p14:sldId id="474"/>
            <p14:sldId id="466"/>
            <p14:sldId id="467"/>
            <p14:sldId id="445"/>
            <p14:sldId id="476"/>
            <p14:sldId id="477"/>
            <p14:sldId id="478"/>
            <p14:sldId id="408"/>
            <p14:sldId id="461"/>
            <p14:sldId id="462"/>
            <p14:sldId id="463"/>
            <p14:sldId id="464"/>
            <p14:sldId id="465"/>
            <p14:sldId id="460"/>
            <p14:sldId id="468"/>
            <p14:sldId id="469"/>
            <p14:sldId id="459"/>
            <p14:sldId id="435"/>
            <p14:sldId id="442"/>
            <p14:sldId id="444"/>
            <p14:sldId id="446"/>
            <p14:sldId id="443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24D"/>
    <a:srgbClr val="F8C91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87457" autoAdjust="0"/>
  </p:normalViewPr>
  <p:slideViewPr>
    <p:cSldViewPr snapToGrid="0">
      <p:cViewPr varScale="1">
        <p:scale>
          <a:sx n="102" d="100"/>
          <a:sy n="102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BED7-8D6E-4FCE-8BA6-5CBADD8B1541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0F895-33AD-4752-8DDF-398F42A0F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46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15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r-PK" b="1" dirty="0" smtClean="0"/>
              <a:t>ل</a:t>
            </a:r>
            <a:r>
              <a:rPr lang="ur-PK" dirty="0" smtClean="0"/>
              <a:t> (</a:t>
            </a:r>
            <a:r>
              <a:rPr lang="en-US" dirty="0" smtClean="0"/>
              <a:t>Lam) is usually pronounced, but in this case, it is </a:t>
            </a:r>
            <a:r>
              <a:rPr lang="en-US" b="1" dirty="0" smtClean="0"/>
              <a:t>assimilated into Noon</a:t>
            </a:r>
            <a:r>
              <a:rPr lang="en-US" dirty="0" smtClean="0"/>
              <a:t> due to </a:t>
            </a:r>
            <a:r>
              <a:rPr lang="en-US" b="1" dirty="0" err="1" smtClean="0"/>
              <a:t>Shamsiyyah</a:t>
            </a:r>
            <a:r>
              <a:rPr lang="en-US" b="1" dirty="0" smtClean="0"/>
              <a:t> rule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4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r-PK" b="1" dirty="0" smtClean="0"/>
              <a:t>ل</a:t>
            </a:r>
            <a:r>
              <a:rPr lang="ur-PK" dirty="0" smtClean="0"/>
              <a:t> (</a:t>
            </a:r>
            <a:r>
              <a:rPr lang="en-US" dirty="0" smtClean="0"/>
              <a:t>Lam) is usually pronounced, but in this case, it is </a:t>
            </a:r>
            <a:r>
              <a:rPr lang="en-US" b="1" dirty="0" smtClean="0"/>
              <a:t>assimilated into Noon</a:t>
            </a:r>
            <a:r>
              <a:rPr lang="en-US" dirty="0" smtClean="0"/>
              <a:t> due to </a:t>
            </a:r>
            <a:r>
              <a:rPr lang="en-US" b="1" dirty="0" err="1" smtClean="0"/>
              <a:t>Shamsiyyah</a:t>
            </a:r>
            <a:r>
              <a:rPr lang="en-US" b="1" dirty="0" smtClean="0"/>
              <a:t> rule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5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r-PK" b="1" dirty="0" smtClean="0"/>
              <a:t>ل</a:t>
            </a:r>
            <a:r>
              <a:rPr lang="ur-PK" dirty="0" smtClean="0"/>
              <a:t> (</a:t>
            </a:r>
            <a:r>
              <a:rPr lang="en-US" dirty="0" smtClean="0"/>
              <a:t>Lam) is usually pronounced, but in this case, it is </a:t>
            </a:r>
            <a:r>
              <a:rPr lang="en-US" b="1" dirty="0" smtClean="0"/>
              <a:t>assimilated into Noon</a:t>
            </a:r>
            <a:r>
              <a:rPr lang="en-US" dirty="0" smtClean="0"/>
              <a:t> due to </a:t>
            </a:r>
            <a:r>
              <a:rPr lang="en-US" b="1" dirty="0" err="1" smtClean="0"/>
              <a:t>Shamsiyyah</a:t>
            </a:r>
            <a:r>
              <a:rPr lang="en-US" b="1" dirty="0" smtClean="0"/>
              <a:t> rule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79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r-PK" b="1" dirty="0" smtClean="0"/>
              <a:t>ل</a:t>
            </a:r>
            <a:r>
              <a:rPr lang="ur-PK" dirty="0" smtClean="0"/>
              <a:t> (</a:t>
            </a:r>
            <a:r>
              <a:rPr lang="en-US" dirty="0" smtClean="0"/>
              <a:t>Lam) is usually pronounced, but in this case, it is </a:t>
            </a:r>
            <a:r>
              <a:rPr lang="en-US" b="1" dirty="0" smtClean="0"/>
              <a:t>assimilated into Noon</a:t>
            </a:r>
            <a:r>
              <a:rPr lang="en-US" dirty="0" smtClean="0"/>
              <a:t> due to </a:t>
            </a:r>
            <a:r>
              <a:rPr lang="en-US" b="1" dirty="0" err="1" smtClean="0"/>
              <a:t>Shamsiyyah</a:t>
            </a:r>
            <a:r>
              <a:rPr lang="en-US" b="1" dirty="0" smtClean="0"/>
              <a:t> rule</a:t>
            </a:r>
          </a:p>
          <a:p>
            <a:endParaRPr lang="en-US" b="1" dirty="0" smtClean="0"/>
          </a:p>
          <a:p>
            <a:r>
              <a:rPr lang="en-US" dirty="0" smtClean="0"/>
              <a:t>https://attajweed4beginners.wordpress.com/the-rules-of-laam-al-qamariyyah-and-laam-as-shamsiyyah/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6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r-PK" b="1" dirty="0" smtClean="0"/>
              <a:t>ل</a:t>
            </a:r>
            <a:r>
              <a:rPr lang="ur-PK" dirty="0" smtClean="0"/>
              <a:t> (</a:t>
            </a:r>
            <a:r>
              <a:rPr lang="en-US" dirty="0" smtClean="0"/>
              <a:t>Lam) is usually pronounced, but in this case, it is </a:t>
            </a:r>
            <a:r>
              <a:rPr lang="en-US" b="1" dirty="0" smtClean="0"/>
              <a:t>assimilated into Noon</a:t>
            </a:r>
            <a:r>
              <a:rPr lang="en-US" dirty="0" smtClean="0"/>
              <a:t> due to </a:t>
            </a:r>
            <a:r>
              <a:rPr lang="en-US" b="1" dirty="0" err="1" smtClean="0"/>
              <a:t>Shamsiyyah</a:t>
            </a:r>
            <a:r>
              <a:rPr lang="en-US" b="1" dirty="0" smtClean="0"/>
              <a:t> rule</a:t>
            </a:r>
          </a:p>
          <a:p>
            <a:endParaRPr lang="en-US" b="1" dirty="0" smtClean="0"/>
          </a:p>
          <a:p>
            <a:r>
              <a:rPr lang="en-US" dirty="0" smtClean="0"/>
              <a:t>https://attajweed4beginners.wordpress.com/the-rules-of-laam-al-qamariyyah-and-laam-as-shamsiyyah/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0F895-33AD-4752-8DDF-398F42A0FA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15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08/03/2025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3100511"/>
            <a:ext cx="7410829" cy="78784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Surah Ash-Shams, 91:3</a:t>
            </a:r>
            <a:endParaRPr lang="en-GB" sz="36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208003" y="2874767"/>
            <a:ext cx="3582023" cy="1265151"/>
          </a:xfrm>
          <a:prstGeom prst="rect">
            <a:avLst/>
          </a:prstGeom>
          <a:solidFill>
            <a:srgbClr val="F8C91F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 </a:t>
            </a:r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 جَلَّىٰهَا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7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463114" y="2716299"/>
            <a:ext cx="6936260" cy="1265151"/>
          </a:xfrm>
          <a:prstGeom prst="rect">
            <a:avLst/>
          </a:prstGeom>
          <a:solidFill>
            <a:srgbClr val="F8C91F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  </a:t>
            </a:r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 </a:t>
            </a:r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جَلَّىٰهَا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3" name="Left Brace 2"/>
          <p:cNvSpPr/>
          <p:nvPr/>
        </p:nvSpPr>
        <p:spPr>
          <a:xfrm rot="16200000">
            <a:off x="6670589" y="3279540"/>
            <a:ext cx="290321" cy="1086573"/>
          </a:xfrm>
          <a:prstGeom prst="leftBrace">
            <a:avLst>
              <a:gd name="adj1" fmla="val 89352"/>
              <a:gd name="adj2" fmla="val 5225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 rot="16200000">
            <a:off x="4794655" y="3226825"/>
            <a:ext cx="290321" cy="1086573"/>
          </a:xfrm>
          <a:prstGeom prst="leftBrace">
            <a:avLst>
              <a:gd name="adj1" fmla="val 89352"/>
              <a:gd name="adj2" fmla="val 5225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5400000">
            <a:off x="5732622" y="2550324"/>
            <a:ext cx="290321" cy="789360"/>
          </a:xfrm>
          <a:prstGeom prst="leftBrace">
            <a:avLst>
              <a:gd name="adj1" fmla="val 89352"/>
              <a:gd name="adj2" fmla="val 5225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22480" y="4324449"/>
            <a:ext cx="1309881" cy="1146258"/>
          </a:xfrm>
          <a:prstGeom prst="rect">
            <a:avLst/>
          </a:prstGeom>
          <a:solidFill>
            <a:srgbClr val="F8C91F"/>
          </a:solidFill>
          <a:ln w="38100">
            <a:solidFill>
              <a:srgbClr val="11324D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22841" y="1359835"/>
            <a:ext cx="1309881" cy="1146258"/>
          </a:xfrm>
          <a:prstGeom prst="rect">
            <a:avLst/>
          </a:prstGeom>
          <a:solidFill>
            <a:srgbClr val="F8C91F"/>
          </a:solidFill>
          <a:ln w="38100">
            <a:solidFill>
              <a:srgbClr val="11324D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73221" y="4290936"/>
            <a:ext cx="1309881" cy="1146258"/>
          </a:xfrm>
          <a:prstGeom prst="rect">
            <a:avLst/>
          </a:prstGeom>
          <a:solidFill>
            <a:srgbClr val="F8C91F"/>
          </a:solidFill>
          <a:ln w="38100">
            <a:solidFill>
              <a:srgbClr val="11324D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111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883610" y="2150873"/>
            <a:ext cx="193589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/>
              <a:t>Waw</a:t>
            </a:r>
            <a:r>
              <a:rPr lang="en-US" sz="1400" dirty="0"/>
              <a:t> with </a:t>
            </a:r>
            <a:r>
              <a:rPr lang="en-US" sz="1400" dirty="0" err="1" smtClean="0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7320" y="3698399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5" y="2591646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98439" y="2171158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 smtClean="0"/>
              <a:t>here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68471" y="2607602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26" name="Curved Connector 25"/>
          <p:cNvCxnSpPr>
            <a:stCxn id="22" idx="2"/>
          </p:cNvCxnSpPr>
          <p:nvPr/>
        </p:nvCxnSpPr>
        <p:spPr>
          <a:xfrm rot="5400000">
            <a:off x="6333641" y="3248576"/>
            <a:ext cx="1060892" cy="59455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19" idx="2"/>
          </p:cNvCxnSpPr>
          <p:nvPr/>
        </p:nvCxnSpPr>
        <p:spPr>
          <a:xfrm rot="5400000">
            <a:off x="6954743" y="2797938"/>
            <a:ext cx="1297523" cy="1700553"/>
          </a:xfrm>
          <a:prstGeom prst="curvedConnector2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627380" y="1790955"/>
            <a:ext cx="1756400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Usually Pronounced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28360" y="2227399"/>
            <a:ext cx="454841" cy="438083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28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</a:t>
            </a:r>
            <a:endParaRPr lang="en-GB" sz="2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43" name="Curved Connector 42"/>
          <p:cNvCxnSpPr>
            <a:stCxn id="42" idx="2"/>
          </p:cNvCxnSpPr>
          <p:nvPr/>
        </p:nvCxnSpPr>
        <p:spPr>
          <a:xfrm rot="16200000" flipH="1">
            <a:off x="5608899" y="3212364"/>
            <a:ext cx="1398318" cy="30455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311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27320" y="3698399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5" y="2591646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68471" y="2607602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26" name="Curved Connector 25"/>
          <p:cNvCxnSpPr>
            <a:stCxn id="22" idx="2"/>
          </p:cNvCxnSpPr>
          <p:nvPr/>
        </p:nvCxnSpPr>
        <p:spPr>
          <a:xfrm rot="5400000">
            <a:off x="6333641" y="3248576"/>
            <a:ext cx="1060892" cy="59455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19" idx="2"/>
          </p:cNvCxnSpPr>
          <p:nvPr/>
        </p:nvCxnSpPr>
        <p:spPr>
          <a:xfrm rot="5400000">
            <a:off x="6954743" y="2797938"/>
            <a:ext cx="1297523" cy="1700553"/>
          </a:xfrm>
          <a:prstGeom prst="curvedConnector2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928360" y="2227399"/>
            <a:ext cx="454841" cy="438083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28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</a:t>
            </a:r>
            <a:endParaRPr lang="en-GB" sz="2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43" name="Curved Connector 42"/>
          <p:cNvCxnSpPr>
            <a:stCxn id="42" idx="2"/>
          </p:cNvCxnSpPr>
          <p:nvPr/>
        </p:nvCxnSpPr>
        <p:spPr>
          <a:xfrm rot="16200000" flipH="1">
            <a:off x="5608899" y="3212364"/>
            <a:ext cx="1398318" cy="30455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64907" y="3124114"/>
            <a:ext cx="32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Assimilated </a:t>
            </a:r>
            <a:r>
              <a:rPr lang="en-US" b="1" dirty="0">
                <a:solidFill>
                  <a:schemeClr val="bg1"/>
                </a:solidFill>
              </a:rPr>
              <a:t>into Noon</a:t>
            </a:r>
            <a:r>
              <a:rPr lang="en-US" dirty="0">
                <a:solidFill>
                  <a:schemeClr val="bg1"/>
                </a:solidFill>
              </a:rPr>
              <a:t> due to </a:t>
            </a:r>
            <a:r>
              <a:rPr lang="en-US" b="1" dirty="0" err="1">
                <a:solidFill>
                  <a:schemeClr val="bg1"/>
                </a:solidFill>
              </a:rPr>
              <a:t>Shamsiyyah</a:t>
            </a:r>
            <a:r>
              <a:rPr lang="en-US" b="1" dirty="0">
                <a:solidFill>
                  <a:schemeClr val="bg1"/>
                </a:solidFill>
              </a:rPr>
              <a:t> rule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440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29335" y="3738737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b="1" dirty="0" smtClean="0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النّ</a:t>
            </a:r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784780" y="1896948"/>
            <a:ext cx="2145050" cy="432754"/>
          </a:xfrm>
          <a:prstGeom prst="rect">
            <a:avLst/>
          </a:prstGeom>
          <a:solidFill>
            <a:srgbClr val="11324D"/>
          </a:solidFill>
          <a:ln w="190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Shamsiyyah</a:t>
            </a:r>
            <a:r>
              <a:rPr lang="en-US" b="1" dirty="0"/>
              <a:t> </a:t>
            </a:r>
            <a:r>
              <a:rPr lang="en-US" b="1" dirty="0" smtClean="0"/>
              <a:t>Rule</a:t>
            </a:r>
            <a:endParaRPr lang="en-GB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670589" y="2660039"/>
            <a:ext cx="67860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err="1">
                <a:solidFill>
                  <a:schemeClr val="bg1"/>
                </a:solidFill>
              </a:rPr>
              <a:t>Laam</a:t>
            </a:r>
            <a:r>
              <a:rPr lang="en-US" sz="1400" b="1" u="sng" dirty="0">
                <a:solidFill>
                  <a:schemeClr val="bg1"/>
                </a:solidFill>
              </a:rPr>
              <a:t> As-</a:t>
            </a:r>
            <a:r>
              <a:rPr lang="en-US" sz="1400" b="1" u="sng" dirty="0" err="1">
                <a:solidFill>
                  <a:schemeClr val="bg1"/>
                </a:solidFill>
              </a:rPr>
              <a:t>Shamsiyyah</a:t>
            </a:r>
            <a:r>
              <a:rPr lang="en-US" sz="1400" b="1" u="sng" dirty="0" smtClean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</a:rPr>
              <a:t> It is written but </a:t>
            </a:r>
            <a:r>
              <a:rPr lang="en-US" sz="1400" b="1" dirty="0">
                <a:solidFill>
                  <a:schemeClr val="bg1"/>
                </a:solidFill>
              </a:rPr>
              <a:t>not</a:t>
            </a:r>
            <a:r>
              <a:rPr lang="en-US" sz="1400" dirty="0">
                <a:solidFill>
                  <a:schemeClr val="bg1"/>
                </a:solidFill>
              </a:rPr>
              <a:t> pronounced, and after it a </a:t>
            </a:r>
            <a:r>
              <a:rPr lang="en-US" sz="1400" dirty="0" err="1">
                <a:solidFill>
                  <a:schemeClr val="bg1"/>
                </a:solidFill>
              </a:rPr>
              <a:t>Shaddah</a:t>
            </a:r>
            <a:r>
              <a:rPr lang="en-US" sz="1400" dirty="0">
                <a:solidFill>
                  <a:schemeClr val="bg1"/>
                </a:solidFill>
              </a:rPr>
              <a:t> will appear.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43" name="Curved Connector 42"/>
          <p:cNvCxnSpPr>
            <a:stCxn id="27" idx="0"/>
            <a:endCxn id="9" idx="0"/>
          </p:cNvCxnSpPr>
          <p:nvPr/>
        </p:nvCxnSpPr>
        <p:spPr>
          <a:xfrm rot="5400000" flipH="1" flipV="1">
            <a:off x="5757058" y="1751352"/>
            <a:ext cx="12700" cy="3974770"/>
          </a:xfrm>
          <a:prstGeom prst="curvedConnector3">
            <a:avLst>
              <a:gd name="adj1" fmla="val 1800000"/>
            </a:avLst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754565" y="3738737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8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النَّ</a:t>
            </a:r>
            <a:endParaRPr lang="en-GB" sz="8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9" name="Up Arrow 28"/>
          <p:cNvSpPr/>
          <p:nvPr/>
        </p:nvSpPr>
        <p:spPr>
          <a:xfrm rot="2367029">
            <a:off x="8827628" y="728096"/>
            <a:ext cx="743201" cy="1137116"/>
          </a:xfrm>
          <a:prstGeom prst="upArrow">
            <a:avLst>
              <a:gd name="adj1" fmla="val 27487"/>
              <a:gd name="adj2" fmla="val 43654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243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242135" y="2078879"/>
            <a:ext cx="193589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en-US" sz="1400" dirty="0" smtClean="0"/>
              <a:t>Noon with </a:t>
            </a:r>
            <a:r>
              <a:rPr lang="en-US" sz="1400" dirty="0" err="1" smtClean="0"/>
              <a:t>Fatha</a:t>
            </a:r>
            <a:endParaRPr lang="en-US" sz="1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4584503" y="2643780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ال</a:t>
            </a:r>
            <a:r>
              <a:rPr lang="ur-PK" sz="4800" b="1" dirty="0" smtClean="0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</a:t>
            </a:r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5" y="2459105"/>
            <a:ext cx="591229" cy="498699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035202" y="1502318"/>
            <a:ext cx="332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1. By joinin</a:t>
            </a:r>
            <a:r>
              <a:rPr lang="en-US" b="1" dirty="0" smtClean="0">
                <a:solidFill>
                  <a:schemeClr val="bg1"/>
                </a:solidFill>
              </a:rPr>
              <a:t>g with Previews letter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058774" y="18996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2. By it’s self.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4" name="Curved Connector 23"/>
          <p:cNvCxnSpPr>
            <a:stCxn id="19" idx="1"/>
          </p:cNvCxnSpPr>
          <p:nvPr/>
        </p:nvCxnSpPr>
        <p:spPr>
          <a:xfrm rot="10800000" flipV="1">
            <a:off x="5738327" y="2708455"/>
            <a:ext cx="2422558" cy="662768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1984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13252" y="3041851"/>
            <a:ext cx="2030215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43467" y="1507409"/>
            <a:ext cx="454841" cy="438083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2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</a:t>
            </a:r>
            <a:endParaRPr lang="en-GB" sz="2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11" name="Curved Connector 10"/>
          <p:cNvCxnSpPr>
            <a:stCxn id="10" idx="2"/>
          </p:cNvCxnSpPr>
          <p:nvPr/>
        </p:nvCxnSpPr>
        <p:spPr>
          <a:xfrm rot="5400000">
            <a:off x="5751687" y="1984399"/>
            <a:ext cx="1458108" cy="138029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582955" y="1579055"/>
            <a:ext cx="1954486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/>
              <a:t>elongation </a:t>
            </a:r>
            <a:r>
              <a:rPr lang="en-US" sz="1400" dirty="0" smtClean="0"/>
              <a:t>letter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27463" y="1945490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16" name="Curved Connector 15"/>
          <p:cNvCxnSpPr>
            <a:stCxn id="14" idx="2"/>
          </p:cNvCxnSpPr>
          <p:nvPr/>
        </p:nvCxnSpPr>
        <p:spPr>
          <a:xfrm rot="16200000" flipH="1">
            <a:off x="4550480" y="2423174"/>
            <a:ext cx="1082570" cy="942815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817770" y="2471512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Ra with </a:t>
            </a:r>
            <a:r>
              <a:rPr lang="en-US" sz="1400" dirty="0" err="1" smtClean="0"/>
              <a:t>Kasra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19434" y="2837947"/>
            <a:ext cx="585789" cy="565653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رِ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22" name="Curved Connector 21"/>
          <p:cNvCxnSpPr>
            <a:stCxn id="21" idx="2"/>
          </p:cNvCxnSpPr>
          <p:nvPr/>
        </p:nvCxnSpPr>
        <p:spPr>
          <a:xfrm rot="16200000" flipH="1">
            <a:off x="4175426" y="2640503"/>
            <a:ext cx="421950" cy="1948144"/>
          </a:xfrm>
          <a:prstGeom prst="curvedConnector2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363613" y="3586583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P</a:t>
            </a:r>
            <a:r>
              <a:rPr lang="en-US" sz="1400" b="1" dirty="0" smtClean="0">
                <a:solidFill>
                  <a:schemeClr val="bg1"/>
                </a:solidFill>
              </a:rPr>
              <a:t>ronounced </a:t>
            </a:r>
            <a:r>
              <a:rPr lang="en-US" sz="1400" b="1" dirty="0">
                <a:solidFill>
                  <a:schemeClr val="bg1"/>
                </a:solidFill>
              </a:rPr>
              <a:t>L</a:t>
            </a:r>
            <a:r>
              <a:rPr lang="en-US" sz="1400" b="1" dirty="0" smtClean="0">
                <a:solidFill>
                  <a:schemeClr val="bg1"/>
                </a:solidFill>
              </a:rPr>
              <a:t>ightly </a:t>
            </a:r>
            <a:endParaRPr lang="en-GB" sz="1400" b="1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1372768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855657" y="2093490"/>
            <a:ext cx="193589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Hamza with </a:t>
            </a:r>
            <a:r>
              <a:rPr lang="en-US" sz="1400" dirty="0" err="1" smtClean="0"/>
              <a:t>Kasra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35292" y="3698399"/>
            <a:ext cx="1522243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5" y="2551384"/>
            <a:ext cx="585789" cy="50861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56754" y="2070583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Dhal with </a:t>
            </a:r>
            <a:r>
              <a:rPr lang="en-US" sz="1400" dirty="0" err="1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62469" y="2545000"/>
            <a:ext cx="585789" cy="492094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r-PK" sz="36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ذَ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78898" y="2192027"/>
            <a:ext cx="1777076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elongation letter.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4373130" y="2666444"/>
            <a:ext cx="585789" cy="492094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cxnSp>
        <p:nvCxnSpPr>
          <p:cNvPr id="18" name="Curved Connector 17"/>
          <p:cNvCxnSpPr>
            <a:endCxn id="17" idx="2"/>
          </p:cNvCxnSpPr>
          <p:nvPr/>
        </p:nvCxnSpPr>
        <p:spPr>
          <a:xfrm rot="10800000">
            <a:off x="4666026" y="3158539"/>
            <a:ext cx="1644365" cy="1124213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endCxn id="19" idx="2"/>
          </p:cNvCxnSpPr>
          <p:nvPr/>
        </p:nvCxnSpPr>
        <p:spPr>
          <a:xfrm flipV="1">
            <a:off x="6755363" y="3060001"/>
            <a:ext cx="1698417" cy="1222750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endCxn id="22" idx="2"/>
          </p:cNvCxnSpPr>
          <p:nvPr/>
        </p:nvCxnSpPr>
        <p:spPr>
          <a:xfrm rot="5400000" flipH="1" flipV="1">
            <a:off x="6126047" y="3373517"/>
            <a:ext cx="965739" cy="292895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976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935854" y="1895728"/>
            <a:ext cx="193589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/>
              <a:t>Waw</a:t>
            </a:r>
            <a:r>
              <a:rPr lang="en-US" sz="1400" dirty="0"/>
              <a:t> with </a:t>
            </a:r>
            <a:r>
              <a:rPr lang="en-US" sz="1400" dirty="0" err="1" smtClean="0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35292" y="3698399"/>
            <a:ext cx="1522243" cy="1181511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4" y="2351162"/>
            <a:ext cx="585789" cy="627974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3674" y="1853070"/>
            <a:ext cx="13195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Hah With </a:t>
            </a:r>
            <a:r>
              <a:rPr lang="en-US" sz="1400" dirty="0" err="1" smtClean="0">
                <a:solidFill>
                  <a:schemeClr val="bg1"/>
                </a:solidFill>
              </a:rPr>
              <a:t>Fatha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7" name="Curved Connector 16"/>
          <p:cNvCxnSpPr>
            <a:endCxn id="19" idx="2"/>
          </p:cNvCxnSpPr>
          <p:nvPr/>
        </p:nvCxnSpPr>
        <p:spPr>
          <a:xfrm flipV="1">
            <a:off x="6934748" y="2979136"/>
            <a:ext cx="1519031" cy="1322276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336402" y="2277445"/>
            <a:ext cx="585789" cy="674424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608338" y="2270278"/>
            <a:ext cx="585789" cy="674424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39106" y="1853070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 smtClean="0"/>
              <a:t>Elongation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28" name="Curved Connector 27"/>
          <p:cNvCxnSpPr>
            <a:endCxn id="24" idx="2"/>
          </p:cNvCxnSpPr>
          <p:nvPr/>
        </p:nvCxnSpPr>
        <p:spPr>
          <a:xfrm rot="16200000" flipV="1">
            <a:off x="5462421" y="3118745"/>
            <a:ext cx="957658" cy="623905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endCxn id="26" idx="2"/>
          </p:cNvCxnSpPr>
          <p:nvPr/>
        </p:nvCxnSpPr>
        <p:spPr>
          <a:xfrm rot="10800000">
            <a:off x="3901233" y="2944703"/>
            <a:ext cx="2075618" cy="1112865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11463" y="2422707"/>
            <a:ext cx="1117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Madd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Asli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31426" y="2677381"/>
            <a:ext cx="1204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2 - </a:t>
            </a:r>
            <a:r>
              <a:rPr lang="en-US" dirty="0" err="1" smtClean="0">
                <a:solidFill>
                  <a:schemeClr val="bg1"/>
                </a:solidFill>
              </a:rPr>
              <a:t>Harakat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7" name="Curved Connector 36"/>
          <p:cNvCxnSpPr>
            <a:endCxn id="36" idx="2"/>
          </p:cNvCxnSpPr>
          <p:nvPr/>
        </p:nvCxnSpPr>
        <p:spPr>
          <a:xfrm rot="5400000" flipH="1" flipV="1">
            <a:off x="6395934" y="3286158"/>
            <a:ext cx="777217" cy="298329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2694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</a:t>
            </a:r>
            <a:r>
              <a:rPr lang="ur-PK" sz="4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ِ  إِذَا  جَلَّىٰهَا</a:t>
            </a:r>
            <a:endParaRPr lang="en-GB" sz="4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106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  </a:t>
            </a:r>
            <a:r>
              <a:rPr lang="ur-PK" sz="4800" b="1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 جَلَّىٰهَا</a:t>
            </a:r>
            <a:endParaRPr lang="en-GB" sz="4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4501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  إِذَا  </a:t>
            </a:r>
            <a:r>
              <a:rPr lang="ur-PK" sz="4800" b="1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b="1" dirty="0">
              <a:solidFill>
                <a:schemeClr val="bg1">
                  <a:lumMod val="50000"/>
                </a:schemeClr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614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  إِذَا  جَلَّىٰهَا</a:t>
            </a:r>
            <a:endParaRPr lang="en-GB" sz="48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171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245" y="1557760"/>
            <a:ext cx="158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9" y="2377686"/>
            <a:ext cx="336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Instagram : @</a:t>
            </a:r>
            <a:r>
              <a:rPr lang="en-GB" sz="1400" dirty="0" err="1">
                <a:latin typeface="Montserrat Medium" panose="00000600000000000000" pitchFamily="2" charset="0"/>
              </a:rPr>
              <a:t>learningquranwithali</a:t>
            </a:r>
            <a:endParaRPr lang="en-GB" sz="14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9" y="2797165"/>
            <a:ext cx="3959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883610" y="2150873"/>
            <a:ext cx="193589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/>
              <a:t>Waw</a:t>
            </a:r>
            <a:r>
              <a:rPr lang="en-US" sz="1400" dirty="0"/>
              <a:t> with </a:t>
            </a:r>
            <a:r>
              <a:rPr lang="en-US" sz="1400" dirty="0" err="1" smtClean="0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3" name="Curved Connector 2"/>
          <p:cNvCxnSpPr>
            <a:stCxn id="9" idx="3"/>
          </p:cNvCxnSpPr>
          <p:nvPr/>
        </p:nvCxnSpPr>
        <p:spPr>
          <a:xfrm flipV="1">
            <a:off x="7257535" y="3060001"/>
            <a:ext cx="1196244" cy="1289382"/>
          </a:xfrm>
          <a:prstGeom prst="curvedConnector2">
            <a:avLst/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735292" y="3698399"/>
            <a:ext cx="1522243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0885" y="2591646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98439" y="2116053"/>
            <a:ext cx="1511642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 smtClean="0"/>
              <a:t>here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68471" y="2591645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95131" y="2496279"/>
            <a:ext cx="2488633" cy="550069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2400" b="1" dirty="0"/>
              <a:t>النَّ</a:t>
            </a:r>
            <a:r>
              <a:rPr lang="ur-PK" sz="2400" dirty="0"/>
              <a:t> (</a:t>
            </a:r>
            <a:r>
              <a:rPr lang="ur-PK" sz="2400" b="1" dirty="0"/>
              <a:t>ا + ل + نّ</a:t>
            </a:r>
            <a:r>
              <a:rPr lang="ur-PK" sz="2400" dirty="0"/>
              <a:t>)</a:t>
            </a:r>
            <a:endParaRPr lang="en-GB" sz="24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24115" y="1543793"/>
            <a:ext cx="391887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Assimilated </a:t>
            </a:r>
            <a:r>
              <a:rPr lang="en-US" sz="1400" b="1" dirty="0"/>
              <a:t>into Noon</a:t>
            </a:r>
            <a:r>
              <a:rPr lang="en-US" sz="1400" dirty="0"/>
              <a:t> </a:t>
            </a:r>
            <a:r>
              <a:rPr lang="en-US" sz="1400" dirty="0" smtClean="0"/>
              <a:t>Due </a:t>
            </a:r>
            <a:r>
              <a:rPr lang="en-US" sz="1400" dirty="0"/>
              <a:t>to </a:t>
            </a:r>
            <a:r>
              <a:rPr lang="en-US" sz="2000" b="1" dirty="0" err="1">
                <a:solidFill>
                  <a:srgbClr val="F8C91F"/>
                </a:solidFill>
              </a:rPr>
              <a:t>Shamsiyyah</a:t>
            </a:r>
            <a:r>
              <a:rPr lang="en-US" sz="2000" b="1" dirty="0">
                <a:solidFill>
                  <a:srgbClr val="F8C91F"/>
                </a:solidFill>
              </a:rPr>
              <a:t> </a:t>
            </a:r>
            <a:r>
              <a:rPr lang="en-US" sz="2000" b="1" dirty="0" smtClean="0">
                <a:solidFill>
                  <a:srgbClr val="F8C91F"/>
                </a:solidFill>
              </a:rPr>
              <a:t>Rule</a:t>
            </a:r>
            <a:endParaRPr lang="en-GB" sz="1400" b="1" dirty="0">
              <a:solidFill>
                <a:srgbClr val="F8C91F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2153880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672129" y="3008612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</a:t>
            </a:r>
            <a:r>
              <a:rPr lang="en-US" sz="2800" dirty="0" err="1"/>
              <a:t>Laam</a:t>
            </a:r>
            <a:r>
              <a:rPr lang="en-US" sz="2800" dirty="0"/>
              <a:t> is pronounced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2816" y="1931435"/>
            <a:ext cx="4096481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As-</a:t>
            </a:r>
            <a:r>
              <a:rPr lang="en-US" sz="3200" b="1" dirty="0" err="1">
                <a:solidFill>
                  <a:srgbClr val="F8C91F"/>
                </a:solidFill>
              </a:rPr>
              <a:t>Shamsiyyah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54013" y="1931434"/>
            <a:ext cx="3836232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Al-</a:t>
            </a:r>
            <a:r>
              <a:rPr lang="en-US" sz="3200" b="1" dirty="0" err="1">
                <a:solidFill>
                  <a:srgbClr val="F8C91F"/>
                </a:solidFill>
              </a:rPr>
              <a:t>Qamariyyah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06017" y="2935624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he </a:t>
            </a:r>
            <a:r>
              <a:rPr lang="en-US" sz="2800" dirty="0" err="1"/>
              <a:t>Laam</a:t>
            </a:r>
            <a:r>
              <a:rPr lang="en-US" sz="2800" dirty="0"/>
              <a:t> is not </a:t>
            </a:r>
            <a:r>
              <a:rPr lang="en-US" sz="2800" dirty="0" smtClean="0"/>
              <a:t>pronounced</a:t>
            </a:r>
            <a:r>
              <a:rPr lang="en-US" sz="2800" dirty="0"/>
              <a:t>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3243" y="1199853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الْقَمَرِيَّة</a:t>
            </a:r>
            <a:endParaRPr lang="ur-PK" sz="2800" dirty="0"/>
          </a:p>
        </p:txBody>
      </p:sp>
      <p:sp>
        <p:nvSpPr>
          <p:cNvPr id="17" name="Rectangle 16"/>
          <p:cNvSpPr/>
          <p:nvPr/>
        </p:nvSpPr>
        <p:spPr>
          <a:xfrm>
            <a:off x="1762867" y="1191396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الشَّمْسِيَّة</a:t>
            </a:r>
            <a:endParaRPr lang="ur-PK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94893" y="4252242"/>
            <a:ext cx="8776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Laam</a:t>
            </a:r>
            <a:r>
              <a:rPr lang="en-US" b="1" u="sng" dirty="0"/>
              <a:t> Al-</a:t>
            </a:r>
            <a:r>
              <a:rPr lang="en-US" b="1" u="sng" dirty="0" err="1"/>
              <a:t>Qamariyyah</a:t>
            </a:r>
            <a:r>
              <a:rPr lang="en-US" u="sng" dirty="0"/>
              <a:t>:</a:t>
            </a:r>
            <a:r>
              <a:rPr lang="en-US" dirty="0"/>
              <a:t> It is written </a:t>
            </a:r>
            <a:r>
              <a:rPr lang="en-US" b="1" dirty="0"/>
              <a:t>and</a:t>
            </a:r>
            <a:r>
              <a:rPr lang="en-US" dirty="0"/>
              <a:t> pronounced, and after it a </a:t>
            </a:r>
            <a:r>
              <a:rPr lang="en-US" dirty="0" err="1"/>
              <a:t>Shaddah</a:t>
            </a:r>
            <a:r>
              <a:rPr lang="en-US" dirty="0"/>
              <a:t> does not appear.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4346" y="4731859"/>
            <a:ext cx="10654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The rule</a:t>
            </a:r>
            <a:r>
              <a:rPr lang="en-US" i="1" dirty="0"/>
              <a:t>:</a:t>
            </a:r>
            <a:r>
              <a:rPr lang="en-US" dirty="0"/>
              <a:t> It will be recited with </a:t>
            </a:r>
            <a:r>
              <a:rPr lang="en-US" i="1" dirty="0" err="1"/>
              <a:t>Ith’har</a:t>
            </a:r>
            <a:r>
              <a:rPr lang="en-US" dirty="0"/>
              <a:t> if after the </a:t>
            </a:r>
            <a:r>
              <a:rPr lang="en-US" dirty="0" err="1"/>
              <a:t>Laam</a:t>
            </a:r>
            <a:r>
              <a:rPr lang="en-US" dirty="0"/>
              <a:t> comes any of the </a:t>
            </a:r>
            <a:r>
              <a:rPr lang="en-US" dirty="0" err="1"/>
              <a:t>Huroof</a:t>
            </a:r>
            <a:r>
              <a:rPr lang="en-US" dirty="0"/>
              <a:t> Al-</a:t>
            </a:r>
            <a:r>
              <a:rPr lang="en-US" dirty="0" err="1"/>
              <a:t>Qamariyyah</a:t>
            </a:r>
            <a:r>
              <a:rPr lang="en-US" dirty="0"/>
              <a:t> (Moon Letters).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84346" y="5371605"/>
            <a:ext cx="629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 </a:t>
            </a:r>
            <a:r>
              <a:rPr lang="en-US" b="1" dirty="0"/>
              <a:t>The Moon letters are:</a:t>
            </a:r>
            <a:endParaRPr lang="en-US" dirty="0"/>
          </a:p>
          <a:p>
            <a:pPr fontAlgn="base"/>
            <a:r>
              <a:rPr lang="ur-PK" dirty="0"/>
              <a:t>ا, ب, غ , ح , ج , ك , و , خ , ف , ع , ق , ي , م , ه  </a:t>
            </a:r>
          </a:p>
        </p:txBody>
      </p:sp>
    </p:spTree>
    <p:extLst>
      <p:ext uri="{BB962C8B-B14F-4D97-AF65-F5344CB8AC3E}">
        <p14:creationId xmlns:p14="http://schemas.microsoft.com/office/powerpoint/2010/main" val="4178887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672129" y="3008612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</a:t>
            </a:r>
            <a:r>
              <a:rPr lang="en-US" sz="2800" dirty="0" err="1"/>
              <a:t>Laam</a:t>
            </a:r>
            <a:r>
              <a:rPr lang="en-US" sz="2800" dirty="0"/>
              <a:t> is pronounced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2816" y="1931435"/>
            <a:ext cx="4096481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As-</a:t>
            </a:r>
            <a:r>
              <a:rPr lang="en-US" sz="3200" b="1" dirty="0" err="1">
                <a:solidFill>
                  <a:srgbClr val="F8C91F"/>
                </a:solidFill>
              </a:rPr>
              <a:t>Shamsiyyah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54013" y="1931434"/>
            <a:ext cx="3836232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Al-</a:t>
            </a:r>
            <a:r>
              <a:rPr lang="en-US" sz="3200" b="1" dirty="0" err="1">
                <a:solidFill>
                  <a:srgbClr val="F8C91F"/>
                </a:solidFill>
              </a:rPr>
              <a:t>Qamariyyah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06017" y="2935624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he </a:t>
            </a:r>
            <a:r>
              <a:rPr lang="en-US" sz="2800" dirty="0" err="1"/>
              <a:t>Laam</a:t>
            </a:r>
            <a:r>
              <a:rPr lang="en-US" sz="2800" dirty="0"/>
              <a:t> is not </a:t>
            </a:r>
            <a:r>
              <a:rPr lang="en-US" sz="2800" dirty="0" smtClean="0"/>
              <a:t>pronounced</a:t>
            </a:r>
            <a:r>
              <a:rPr lang="en-US" sz="2800" dirty="0"/>
              <a:t>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3243" y="1199853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الْقَمَرِيَّة</a:t>
            </a:r>
            <a:endParaRPr lang="ur-PK" sz="2800" dirty="0"/>
          </a:p>
        </p:txBody>
      </p:sp>
      <p:sp>
        <p:nvSpPr>
          <p:cNvPr id="17" name="Rectangle 16"/>
          <p:cNvSpPr/>
          <p:nvPr/>
        </p:nvSpPr>
        <p:spPr>
          <a:xfrm>
            <a:off x="1762867" y="1191396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الشَّمْسِيَّة</a:t>
            </a:r>
            <a:endParaRPr lang="ur-PK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94893" y="4252242"/>
            <a:ext cx="8776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Laam</a:t>
            </a:r>
            <a:r>
              <a:rPr lang="en-US" b="1" u="sng" dirty="0"/>
              <a:t> Al-</a:t>
            </a:r>
            <a:r>
              <a:rPr lang="en-US" b="1" u="sng" dirty="0" err="1"/>
              <a:t>Qamariyyah</a:t>
            </a:r>
            <a:r>
              <a:rPr lang="en-US" u="sng" dirty="0"/>
              <a:t>:</a:t>
            </a:r>
            <a:r>
              <a:rPr lang="en-US" dirty="0"/>
              <a:t> It is written </a:t>
            </a:r>
            <a:r>
              <a:rPr lang="en-US" b="1" dirty="0"/>
              <a:t>and</a:t>
            </a:r>
            <a:r>
              <a:rPr lang="en-US" dirty="0"/>
              <a:t> pronounced, and after it a </a:t>
            </a:r>
            <a:r>
              <a:rPr lang="en-US" dirty="0" err="1"/>
              <a:t>Shaddah</a:t>
            </a:r>
            <a:r>
              <a:rPr lang="en-US" dirty="0"/>
              <a:t> does not appear.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84346" y="4731859"/>
            <a:ext cx="10654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The rule</a:t>
            </a:r>
            <a:r>
              <a:rPr lang="en-US" i="1" dirty="0"/>
              <a:t>:</a:t>
            </a:r>
            <a:r>
              <a:rPr lang="en-US" dirty="0"/>
              <a:t> It will be recited with </a:t>
            </a:r>
            <a:r>
              <a:rPr lang="en-US" i="1" dirty="0" err="1"/>
              <a:t>Ith’har</a:t>
            </a:r>
            <a:r>
              <a:rPr lang="en-US" dirty="0"/>
              <a:t> if after the </a:t>
            </a:r>
            <a:r>
              <a:rPr lang="en-US" dirty="0" err="1"/>
              <a:t>Laam</a:t>
            </a:r>
            <a:r>
              <a:rPr lang="en-US" dirty="0"/>
              <a:t> comes any of the </a:t>
            </a:r>
            <a:r>
              <a:rPr lang="en-US" dirty="0" err="1"/>
              <a:t>Huroof</a:t>
            </a:r>
            <a:r>
              <a:rPr lang="en-US" dirty="0"/>
              <a:t> Al-</a:t>
            </a:r>
            <a:r>
              <a:rPr lang="en-US" dirty="0" err="1"/>
              <a:t>Qamariyyah</a:t>
            </a:r>
            <a:r>
              <a:rPr lang="en-US" dirty="0"/>
              <a:t> (Moon Letters).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84346" y="5371605"/>
            <a:ext cx="629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 </a:t>
            </a:r>
            <a:r>
              <a:rPr lang="en-US" b="1" dirty="0"/>
              <a:t>The Moon letters are:</a:t>
            </a:r>
            <a:endParaRPr lang="en-US" dirty="0"/>
          </a:p>
          <a:p>
            <a:pPr fontAlgn="base"/>
            <a:r>
              <a:rPr lang="ur-PK" dirty="0"/>
              <a:t>ا, ب, غ , ح , ج , ك , و , خ , ف , ع , ق , ي , م , ه 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812" y="452437"/>
            <a:ext cx="75723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8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672129" y="3008612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</a:t>
            </a:r>
            <a:r>
              <a:rPr lang="en-US" sz="2800" dirty="0" err="1"/>
              <a:t>Laam</a:t>
            </a:r>
            <a:r>
              <a:rPr lang="en-US" sz="2800" dirty="0"/>
              <a:t> is pronounced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2816" y="1931435"/>
            <a:ext cx="4096481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As-</a:t>
            </a:r>
            <a:r>
              <a:rPr lang="en-US" sz="3200" b="1" dirty="0" err="1">
                <a:solidFill>
                  <a:srgbClr val="F8C91F"/>
                </a:solidFill>
              </a:rPr>
              <a:t>Shamsiyyah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54013" y="1931434"/>
            <a:ext cx="3836232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Al-</a:t>
            </a:r>
            <a:r>
              <a:rPr lang="en-US" sz="3200" b="1" dirty="0" err="1">
                <a:solidFill>
                  <a:srgbClr val="F8C91F"/>
                </a:solidFill>
              </a:rPr>
              <a:t>Qamariyyah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06017" y="2935624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he </a:t>
            </a:r>
            <a:r>
              <a:rPr lang="en-US" sz="2800" dirty="0" err="1"/>
              <a:t>Laam</a:t>
            </a:r>
            <a:r>
              <a:rPr lang="en-US" sz="2800" dirty="0"/>
              <a:t> is not </a:t>
            </a:r>
            <a:r>
              <a:rPr lang="en-US" sz="2800" dirty="0" smtClean="0"/>
              <a:t>pronounced</a:t>
            </a:r>
            <a:r>
              <a:rPr lang="en-US" sz="2800" dirty="0"/>
              <a:t>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3243" y="1199853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الْقَمَرِيَّة</a:t>
            </a:r>
            <a:endParaRPr lang="ur-PK" sz="2800" dirty="0"/>
          </a:p>
        </p:txBody>
      </p:sp>
      <p:sp>
        <p:nvSpPr>
          <p:cNvPr id="17" name="Rectangle 16"/>
          <p:cNvSpPr/>
          <p:nvPr/>
        </p:nvSpPr>
        <p:spPr>
          <a:xfrm>
            <a:off x="1762867" y="1191396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الشَّمْسِيَّة</a:t>
            </a:r>
            <a:endParaRPr lang="ur-PK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94893" y="4252242"/>
            <a:ext cx="8624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Laam</a:t>
            </a:r>
            <a:r>
              <a:rPr lang="en-US" b="1" u="sng" dirty="0"/>
              <a:t> As-</a:t>
            </a:r>
            <a:r>
              <a:rPr lang="en-US" b="1" u="sng" dirty="0" err="1"/>
              <a:t>Shamsiyyah</a:t>
            </a:r>
            <a:r>
              <a:rPr lang="en-US" b="1" u="sng" dirty="0"/>
              <a:t>:</a:t>
            </a:r>
            <a:r>
              <a:rPr lang="en-US" dirty="0"/>
              <a:t> It is written but </a:t>
            </a:r>
            <a:r>
              <a:rPr lang="en-US" b="1" dirty="0"/>
              <a:t>not</a:t>
            </a:r>
            <a:r>
              <a:rPr lang="en-US" dirty="0"/>
              <a:t> pronounced, and after it a </a:t>
            </a:r>
            <a:r>
              <a:rPr lang="en-US" dirty="0" err="1"/>
              <a:t>Shaddah</a:t>
            </a:r>
            <a:r>
              <a:rPr lang="en-US" dirty="0"/>
              <a:t> will appear.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2461" y="4744383"/>
            <a:ext cx="11103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 It will be read with </a:t>
            </a:r>
            <a:r>
              <a:rPr lang="en-US" i="1" dirty="0" err="1"/>
              <a:t>Idghaam</a:t>
            </a:r>
            <a:r>
              <a:rPr lang="en-US" i="1" dirty="0"/>
              <a:t> without </a:t>
            </a:r>
            <a:r>
              <a:rPr lang="en-US" i="1" dirty="0" err="1"/>
              <a:t>Ghunna</a:t>
            </a:r>
            <a:r>
              <a:rPr lang="en-US" dirty="0"/>
              <a:t> if after the </a:t>
            </a:r>
            <a:r>
              <a:rPr lang="en-US" dirty="0" err="1"/>
              <a:t>Laam</a:t>
            </a:r>
            <a:r>
              <a:rPr lang="en-US" dirty="0"/>
              <a:t> comes any of the </a:t>
            </a:r>
            <a:r>
              <a:rPr lang="en-US" dirty="0" err="1"/>
              <a:t>Huroof</a:t>
            </a:r>
            <a:r>
              <a:rPr lang="en-US" dirty="0"/>
              <a:t> As-</a:t>
            </a:r>
            <a:r>
              <a:rPr lang="en-US" dirty="0" err="1"/>
              <a:t>Shamsiyyah</a:t>
            </a:r>
            <a:r>
              <a:rPr lang="en-US" dirty="0"/>
              <a:t> (Sun Letters)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84346" y="5371605"/>
            <a:ext cx="629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 </a:t>
            </a:r>
            <a:r>
              <a:rPr lang="en-US" b="1" dirty="0"/>
              <a:t>The Moon letters </a:t>
            </a:r>
            <a:r>
              <a:rPr lang="en-US" b="1" dirty="0" err="1" smtClean="0"/>
              <a:t>are:</a:t>
            </a:r>
            <a:r>
              <a:rPr lang="en-US" dirty="0" err="1" smtClean="0"/>
              <a:t>Other</a:t>
            </a:r>
            <a:r>
              <a:rPr lang="en-US" dirty="0" smtClean="0"/>
              <a:t> the Moon latters</a:t>
            </a:r>
            <a:endParaRPr lang="ur-PK" dirty="0"/>
          </a:p>
        </p:txBody>
      </p:sp>
    </p:spTree>
    <p:extLst>
      <p:ext uri="{BB962C8B-B14F-4D97-AF65-F5344CB8AC3E}">
        <p14:creationId xmlns:p14="http://schemas.microsoft.com/office/powerpoint/2010/main" val="6146996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672129" y="3008612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</a:t>
            </a:r>
            <a:r>
              <a:rPr lang="en-US" sz="2800" dirty="0" err="1"/>
              <a:t>Laam</a:t>
            </a:r>
            <a:r>
              <a:rPr lang="en-US" sz="2800" dirty="0"/>
              <a:t> is pronounced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2816" y="1931435"/>
            <a:ext cx="4096481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As-</a:t>
            </a:r>
            <a:r>
              <a:rPr lang="en-US" sz="3200" b="1" dirty="0" err="1">
                <a:solidFill>
                  <a:srgbClr val="F8C91F"/>
                </a:solidFill>
              </a:rPr>
              <a:t>Shamsiyyah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54013" y="1931434"/>
            <a:ext cx="3836232" cy="953937"/>
          </a:xfrm>
          <a:prstGeom prst="rect">
            <a:avLst/>
          </a:prstGeom>
          <a:solidFill>
            <a:srgbClr val="11324D"/>
          </a:solidFill>
          <a:ln w="190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8C91F"/>
                </a:solidFill>
              </a:rPr>
              <a:t>Laam</a:t>
            </a:r>
            <a:r>
              <a:rPr lang="en-US" sz="3200" b="1" dirty="0">
                <a:solidFill>
                  <a:srgbClr val="F8C91F"/>
                </a:solidFill>
              </a:rPr>
              <a:t> Al-</a:t>
            </a:r>
            <a:r>
              <a:rPr lang="en-US" sz="3200" b="1" dirty="0" err="1">
                <a:solidFill>
                  <a:srgbClr val="F8C91F"/>
                </a:solidFill>
              </a:rPr>
              <a:t>Qamariyyah</a:t>
            </a:r>
            <a:endParaRPr lang="en-GB" sz="32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06017" y="2935624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he </a:t>
            </a:r>
            <a:r>
              <a:rPr lang="en-US" sz="2800" dirty="0" err="1"/>
              <a:t>Laam</a:t>
            </a:r>
            <a:r>
              <a:rPr lang="en-US" sz="2800" dirty="0"/>
              <a:t> is not </a:t>
            </a:r>
            <a:r>
              <a:rPr lang="en-US" sz="2800" dirty="0" smtClean="0"/>
              <a:t>pronounced</a:t>
            </a:r>
            <a:r>
              <a:rPr lang="en-US" sz="2800" dirty="0"/>
              <a:t> </a:t>
            </a:r>
            <a:endParaRPr lang="en-GB" sz="2800" b="1" dirty="0">
              <a:solidFill>
                <a:srgbClr val="F8C91F"/>
              </a:solidFill>
              <a:latin typeface="Arabic Typesetting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3243" y="1199853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الْقَمَرِيَّة</a:t>
            </a:r>
            <a:endParaRPr lang="ur-PK" sz="2800" dirty="0"/>
          </a:p>
        </p:txBody>
      </p:sp>
      <p:sp>
        <p:nvSpPr>
          <p:cNvPr id="17" name="Rectangle 16"/>
          <p:cNvSpPr/>
          <p:nvPr/>
        </p:nvSpPr>
        <p:spPr>
          <a:xfrm>
            <a:off x="1762867" y="1191396"/>
            <a:ext cx="3330145" cy="68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r-PK" sz="2800" b="1" u="sng" dirty="0"/>
              <a:t> لاَم الشَّمْسِيَّة</a:t>
            </a:r>
            <a:endParaRPr lang="ur-PK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94893" y="4252242"/>
            <a:ext cx="8624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Laam</a:t>
            </a:r>
            <a:r>
              <a:rPr lang="en-US" b="1" u="sng" dirty="0"/>
              <a:t> As-</a:t>
            </a:r>
            <a:r>
              <a:rPr lang="en-US" b="1" u="sng" dirty="0" err="1"/>
              <a:t>Shamsiyyah</a:t>
            </a:r>
            <a:r>
              <a:rPr lang="en-US" b="1" u="sng" dirty="0"/>
              <a:t>:</a:t>
            </a:r>
            <a:r>
              <a:rPr lang="en-US" dirty="0"/>
              <a:t> It is written but </a:t>
            </a:r>
            <a:r>
              <a:rPr lang="en-US" b="1" dirty="0"/>
              <a:t>not</a:t>
            </a:r>
            <a:r>
              <a:rPr lang="en-US" dirty="0"/>
              <a:t> pronounced, and after it a </a:t>
            </a:r>
            <a:r>
              <a:rPr lang="en-US" dirty="0" err="1"/>
              <a:t>Shaddah</a:t>
            </a:r>
            <a:r>
              <a:rPr lang="en-US" dirty="0"/>
              <a:t> will appear.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2461" y="4744383"/>
            <a:ext cx="11103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 It will be read with </a:t>
            </a:r>
            <a:r>
              <a:rPr lang="en-US" i="1" dirty="0" err="1"/>
              <a:t>Idghaam</a:t>
            </a:r>
            <a:r>
              <a:rPr lang="en-US" i="1" dirty="0"/>
              <a:t> without </a:t>
            </a:r>
            <a:r>
              <a:rPr lang="en-US" i="1" dirty="0" err="1"/>
              <a:t>Ghunna</a:t>
            </a:r>
            <a:r>
              <a:rPr lang="en-US" dirty="0"/>
              <a:t> if after the </a:t>
            </a:r>
            <a:r>
              <a:rPr lang="en-US" dirty="0" err="1"/>
              <a:t>Laam</a:t>
            </a:r>
            <a:r>
              <a:rPr lang="en-US" dirty="0"/>
              <a:t> comes any of the </a:t>
            </a:r>
            <a:r>
              <a:rPr lang="en-US" dirty="0" err="1"/>
              <a:t>Huroof</a:t>
            </a:r>
            <a:r>
              <a:rPr lang="en-US" dirty="0"/>
              <a:t> As-</a:t>
            </a:r>
            <a:r>
              <a:rPr lang="en-US" dirty="0" err="1"/>
              <a:t>Shamsiyyah</a:t>
            </a:r>
            <a:r>
              <a:rPr lang="en-US" dirty="0"/>
              <a:t> (Sun Letters)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84346" y="5371605"/>
            <a:ext cx="629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 </a:t>
            </a:r>
            <a:r>
              <a:rPr lang="en-US" b="1" dirty="0"/>
              <a:t>The Moon letters </a:t>
            </a:r>
            <a:r>
              <a:rPr lang="en-US" b="1" dirty="0" err="1" smtClean="0"/>
              <a:t>are:</a:t>
            </a:r>
            <a:r>
              <a:rPr lang="en-US" dirty="0" err="1" smtClean="0"/>
              <a:t>Other</a:t>
            </a:r>
            <a:r>
              <a:rPr lang="en-US" dirty="0" smtClean="0"/>
              <a:t> the Moon latters</a:t>
            </a:r>
            <a:endParaRPr lang="ur-PK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566737"/>
            <a:ext cx="912495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03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202724" y="1860296"/>
            <a:ext cx="398711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/>
              <a:t>Waw</a:t>
            </a:r>
            <a:r>
              <a:rPr lang="en-US" sz="1400" dirty="0"/>
              <a:t> with </a:t>
            </a:r>
            <a:r>
              <a:rPr lang="en-US" sz="1400" dirty="0" err="1" smtClean="0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3" name="Curved Connector 2"/>
          <p:cNvCxnSpPr/>
          <p:nvPr/>
        </p:nvCxnSpPr>
        <p:spPr>
          <a:xfrm rot="10800000">
            <a:off x="7570574" y="3385360"/>
            <a:ext cx="1425146" cy="1"/>
          </a:xfrm>
          <a:prstGeom prst="curvedConnector3">
            <a:avLst>
              <a:gd name="adj1" fmla="val 50000"/>
            </a:avLst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913341" y="2726335"/>
            <a:ext cx="1535579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42398" y="1831260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02724" y="2438393"/>
            <a:ext cx="398711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 smtClean="0"/>
              <a:t>here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42398" y="2409357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0839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202724" y="1860296"/>
            <a:ext cx="398711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/>
              <a:t>Waw</a:t>
            </a:r>
            <a:r>
              <a:rPr lang="en-US" sz="1400" dirty="0"/>
              <a:t> with </a:t>
            </a:r>
            <a:r>
              <a:rPr lang="en-US" sz="1400" dirty="0" err="1" smtClean="0"/>
              <a:t>Fatha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3" name="Curved Connector 2"/>
          <p:cNvCxnSpPr/>
          <p:nvPr/>
        </p:nvCxnSpPr>
        <p:spPr>
          <a:xfrm rot="10800000">
            <a:off x="7570574" y="3385360"/>
            <a:ext cx="1425146" cy="1"/>
          </a:xfrm>
          <a:prstGeom prst="curvedConnector3">
            <a:avLst>
              <a:gd name="adj1" fmla="val 50000"/>
            </a:avLst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913341" y="2726335"/>
            <a:ext cx="1535579" cy="1301967"/>
          </a:xfrm>
          <a:prstGeom prst="rect">
            <a:avLst/>
          </a:prstGeom>
          <a:solidFill>
            <a:srgbClr val="F8C91F"/>
          </a:solidFill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1" dirty="0" smtClean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وَالنَّهَارِ</a:t>
            </a:r>
            <a:endParaRPr lang="en-GB" sz="4800" b="1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42398" y="1831260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02724" y="2438393"/>
            <a:ext cx="3987114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Silent </a:t>
            </a:r>
            <a:r>
              <a:rPr lang="en-US" sz="1400" dirty="0" smtClean="0"/>
              <a:t>here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42398" y="2409357"/>
            <a:ext cx="585789" cy="407807"/>
          </a:xfrm>
          <a:prstGeom prst="rect">
            <a:avLst/>
          </a:prstGeom>
          <a:solidFill>
            <a:srgbClr val="11324D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3600" b="1" dirty="0" smtClean="0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ا</a:t>
            </a:r>
            <a:endParaRPr lang="en-GB" sz="3600" b="1" dirty="0">
              <a:solidFill>
                <a:schemeClr val="bg1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12040" y="3244334"/>
            <a:ext cx="1767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What is </a:t>
            </a:r>
            <a:r>
              <a:rPr lang="en-US" dirty="0" err="1"/>
              <a:t>Qalqala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805439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5330" y="939673"/>
            <a:ext cx="1767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What is </a:t>
            </a:r>
            <a:r>
              <a:rPr lang="en-US" dirty="0" err="1"/>
              <a:t>Qalqala</a:t>
            </a:r>
            <a:r>
              <a:rPr lang="en-US" dirty="0"/>
              <a:t>?</a:t>
            </a:r>
          </a:p>
        </p:txBody>
      </p:sp>
      <p:sp>
        <p:nvSpPr>
          <p:cNvPr id="3" name="Rectangle 2"/>
          <p:cNvSpPr/>
          <p:nvPr/>
        </p:nvSpPr>
        <p:spPr>
          <a:xfrm>
            <a:off x="1172547" y="16050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/>
              <a:t>Qalqala</a:t>
            </a:r>
            <a:r>
              <a:rPr lang="en-US" b="1" dirty="0"/>
              <a:t> (</a:t>
            </a:r>
            <a:r>
              <a:rPr lang="ur-PK" b="1" dirty="0"/>
              <a:t>قَلْقَلَة)</a:t>
            </a:r>
            <a:r>
              <a:rPr lang="ur-PK" dirty="0"/>
              <a:t> </a:t>
            </a:r>
            <a:r>
              <a:rPr lang="en-US" dirty="0"/>
              <a:t>means a "bouncing" or "echoing" sound that occurs when a </a:t>
            </a:r>
            <a:r>
              <a:rPr lang="en-US" b="1" dirty="0" err="1"/>
              <a:t>Sakin</a:t>
            </a:r>
            <a:r>
              <a:rPr lang="en-US" b="1" dirty="0"/>
              <a:t> letter</a:t>
            </a:r>
            <a:r>
              <a:rPr lang="en-US" dirty="0"/>
              <a:t> (a letter with </a:t>
            </a:r>
            <a:r>
              <a:rPr lang="en-US" b="1" dirty="0" err="1"/>
              <a:t>Sukoon</a:t>
            </a:r>
            <a:r>
              <a:rPr lang="en-US" dirty="0"/>
              <a:t> or at the end of a stop) belongs to the </a:t>
            </a:r>
            <a:r>
              <a:rPr lang="en-US" b="1" dirty="0" err="1"/>
              <a:t>Qalqala</a:t>
            </a:r>
            <a:r>
              <a:rPr lang="en-US" b="1" dirty="0"/>
              <a:t> letters</a:t>
            </a:r>
            <a:r>
              <a:rPr lang="en-US" dirty="0"/>
              <a:t>: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6961" y="3011069"/>
            <a:ext cx="5725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Qalqala</a:t>
            </a:r>
            <a:r>
              <a:rPr lang="en-US" b="1" dirty="0"/>
              <a:t> Letters:</a:t>
            </a:r>
            <a:r>
              <a:rPr lang="en-US" dirty="0"/>
              <a:t> </a:t>
            </a:r>
            <a:r>
              <a:rPr lang="ur-PK" b="1" dirty="0"/>
              <a:t>ق ط ب ج د</a:t>
            </a:r>
            <a:r>
              <a:rPr lang="ur-PK" dirty="0"/>
              <a:t> (</a:t>
            </a:r>
            <a:r>
              <a:rPr lang="en-US" dirty="0"/>
              <a:t>Gathered in the phrase: </a:t>
            </a:r>
            <a:r>
              <a:rPr lang="ur-PK" b="1" dirty="0"/>
              <a:t>قطب جد</a:t>
            </a:r>
            <a:r>
              <a:rPr lang="ur-PK" dirty="0"/>
              <a:t>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5250" y="348051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🔹 </a:t>
            </a:r>
            <a:r>
              <a:rPr lang="en-US" b="1" dirty="0" err="1"/>
              <a:t>Qalqala</a:t>
            </a:r>
            <a:r>
              <a:rPr lang="en-US" b="1" dirty="0"/>
              <a:t> happens when: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One of these five letters (</a:t>
            </a:r>
            <a:r>
              <a:rPr lang="ur-PK" b="1" dirty="0"/>
              <a:t>ق ط ب ج د</a:t>
            </a:r>
            <a:r>
              <a:rPr lang="ur-PK" dirty="0"/>
              <a:t>) </a:t>
            </a:r>
            <a:r>
              <a:rPr lang="en-US" b="1" dirty="0"/>
              <a:t>has </a:t>
            </a:r>
            <a:r>
              <a:rPr lang="en-US" b="1" dirty="0" err="1"/>
              <a:t>Sukoon</a:t>
            </a:r>
            <a:r>
              <a:rPr lang="en-US" b="1" dirty="0"/>
              <a:t>.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The letter is at the end of a verse or a stop in recitation.</a:t>
            </a:r>
          </a:p>
        </p:txBody>
      </p:sp>
    </p:spTree>
    <p:extLst>
      <p:ext uri="{BB962C8B-B14F-4D97-AF65-F5344CB8AC3E}">
        <p14:creationId xmlns:p14="http://schemas.microsoft.com/office/powerpoint/2010/main" val="3531316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97130" y="3599531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وَٱل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هَارِ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04085" y="2306077"/>
            <a:ext cx="1379914" cy="771746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5400" b="1" dirty="0" err="1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</a:t>
            </a:r>
            <a:endParaRPr lang="en-GB" sz="72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06150" y="2445183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/>
              <a:t>Shaddah</a:t>
            </a:r>
            <a:r>
              <a:rPr lang="en-GB" sz="1400" b="1" dirty="0"/>
              <a:t> </a:t>
            </a:r>
            <a:r>
              <a:rPr lang="en-GB" sz="1400" dirty="0"/>
              <a:t> (Doubling of the letter)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3" name="Curved Connector 2"/>
          <p:cNvCxnSpPr>
            <a:endCxn id="14" idx="1"/>
          </p:cNvCxnSpPr>
          <p:nvPr/>
        </p:nvCxnSpPr>
        <p:spPr>
          <a:xfrm flipV="1">
            <a:off x="6882938" y="2691950"/>
            <a:ext cx="1721147" cy="1215031"/>
          </a:xfrm>
          <a:prstGeom prst="curvedConnector3">
            <a:avLst>
              <a:gd name="adj1" fmla="val 50000"/>
            </a:avLst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510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هَارِ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30984" y="1827943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First Time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1615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ه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ارِ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31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58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نَّهَا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رِ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85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ٱل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نَّهَار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ِ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755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22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49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جَ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174C410-DE42-4C86-B45E-10F4B64F0B8C}"/>
              </a:ext>
            </a:extLst>
          </p:cNvPr>
          <p:cNvSpPr/>
          <p:nvPr/>
        </p:nvSpPr>
        <p:spPr>
          <a:xfrm>
            <a:off x="1703468" y="3689481"/>
            <a:ext cx="1379914" cy="771746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5400" b="1" dirty="0" err="1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جَّ</a:t>
            </a:r>
            <a:endParaRPr lang="en-GB" sz="72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8CBBA8E-8542-4828-A19F-5A406BF9E12C}"/>
              </a:ext>
            </a:extLst>
          </p:cNvPr>
          <p:cNvSpPr/>
          <p:nvPr/>
        </p:nvSpPr>
        <p:spPr>
          <a:xfrm>
            <a:off x="1430662" y="2016548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/>
              <a:t>Shaddah</a:t>
            </a:r>
            <a:r>
              <a:rPr lang="en-GB" sz="1400" b="1" dirty="0"/>
              <a:t> </a:t>
            </a:r>
            <a:r>
              <a:rPr lang="en-GB" sz="1400" dirty="0"/>
              <a:t> (Doubling of the letter)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9" name="Curved Connector 2">
            <a:extLst>
              <a:ext uri="{FF2B5EF4-FFF2-40B4-BE49-F238E27FC236}">
                <a16:creationId xmlns:a16="http://schemas.microsoft.com/office/drawing/2014/main" xmlns="" id="{1F05A786-0224-40C8-8ED6-90FF174E0EC2}"/>
              </a:ext>
            </a:extLst>
          </p:cNvPr>
          <p:cNvCxnSpPr>
            <a:cxnSpLocks/>
          </p:cNvCxnSpPr>
          <p:nvPr/>
        </p:nvCxnSpPr>
        <p:spPr>
          <a:xfrm flipV="1">
            <a:off x="3083382" y="2739459"/>
            <a:ext cx="1687454" cy="1397181"/>
          </a:xfrm>
          <a:prstGeom prst="curvedConnector3">
            <a:avLst>
              <a:gd name="adj1" fmla="val 50000"/>
            </a:avLst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66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936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</a:t>
            </a:r>
            <a:r>
              <a:rPr lang="ur-PK" sz="4800" dirty="0" err="1">
                <a:latin typeface="Al_Mushaf" panose="02000000000000000000" pitchFamily="2" charset="-78"/>
                <a:cs typeface="Al_Mushaf" panose="02000000000000000000" pitchFamily="2" charset="-78"/>
              </a:rPr>
              <a:t>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803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59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67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chemeClr val="bg1">
                    <a:lumMod val="65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39035B3-E2DF-4F79-B19F-C3D35788AE9E}"/>
              </a:ext>
            </a:extLst>
          </p:cNvPr>
          <p:cNvSpPr/>
          <p:nvPr/>
        </p:nvSpPr>
        <p:spPr>
          <a:xfrm>
            <a:off x="3582843" y="3773978"/>
            <a:ext cx="1272260" cy="637252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0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ح</a:t>
            </a:r>
            <a:endParaRPr lang="en-GB" sz="54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5DDEF01-FC07-4E72-8772-E7885161CE00}"/>
              </a:ext>
            </a:extLst>
          </p:cNvPr>
          <p:cNvSpPr/>
          <p:nvPr/>
        </p:nvSpPr>
        <p:spPr>
          <a:xfrm>
            <a:off x="3582843" y="4537290"/>
            <a:ext cx="1272260" cy="637252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000" b="1" dirty="0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ھ</a:t>
            </a:r>
            <a:endParaRPr lang="en-GB" sz="54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AEA5899-4934-4F3E-8090-4A3F6F1A1EA7}"/>
              </a:ext>
            </a:extLst>
          </p:cNvPr>
          <p:cNvSpPr/>
          <p:nvPr/>
        </p:nvSpPr>
        <p:spPr>
          <a:xfrm>
            <a:off x="5360471" y="3888730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/>
              <a:t>Middle of the throat </a:t>
            </a:r>
            <a:endParaRPr lang="ur-PK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38294D9-9613-41E6-BC5D-D7189D4F00D0}"/>
              </a:ext>
            </a:extLst>
          </p:cNvPr>
          <p:cNvSpPr/>
          <p:nvPr/>
        </p:nvSpPr>
        <p:spPr>
          <a:xfrm>
            <a:off x="5360471" y="4655784"/>
            <a:ext cx="2825497" cy="380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/>
              <a:t>Bottom of the throat </a:t>
            </a:r>
            <a:endParaRPr lang="en-GB" sz="14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349477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وَٱلنَّهَارِ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48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جَلَّىٰهَا</a:t>
            </a:r>
            <a:endParaRPr lang="en-GB" sz="48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40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552</Words>
  <Application>Microsoft Office PowerPoint</Application>
  <PresentationFormat>Widescreen</PresentationFormat>
  <Paragraphs>163</Paragraphs>
  <Slides>39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Al_Mushaf</vt:lpstr>
      <vt:lpstr>Arabic Typesetting</vt:lpstr>
      <vt:lpstr>Arial</vt:lpstr>
      <vt:lpstr>Calibri</vt:lpstr>
      <vt:lpstr>Calibri Light</vt:lpstr>
      <vt:lpstr>Montserrat ExtraBold</vt:lpstr>
      <vt:lpstr>Montserrat Medium</vt:lpstr>
      <vt:lpstr>Times New Roman</vt:lpstr>
      <vt:lpstr>Office Theme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Ali Raza</dc:creator>
  <cp:lastModifiedBy>Freinds com</cp:lastModifiedBy>
  <cp:revision>208</cp:revision>
  <dcterms:created xsi:type="dcterms:W3CDTF">2024-03-18T17:25:45Z</dcterms:created>
  <dcterms:modified xsi:type="dcterms:W3CDTF">2025-03-08T10:52:16Z</dcterms:modified>
</cp:coreProperties>
</file>